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0" r:id="rId3"/>
    <p:sldId id="261" r:id="rId4"/>
    <p:sldId id="262" r:id="rId5"/>
    <p:sldId id="263" r:id="rId6"/>
    <p:sldId id="257" r:id="rId7"/>
    <p:sldId id="258" r:id="rId8"/>
    <p:sldId id="259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  <a:srgbClr val="99CCFF"/>
    <a:srgbClr val="CCECFF"/>
    <a:srgbClr val="66C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16C449-6A68-4850-80F0-5CE6C13898C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945033-003C-430C-A786-D2B739006406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200" b="0" i="0" u="none" dirty="0" err="1">
              <a:solidFill>
                <a:schemeClr val="tx1"/>
              </a:solidFill>
            </a:rPr>
            <a:t>Retroalimentación</a:t>
          </a:r>
          <a:endParaRPr lang="en-US" sz="1200" dirty="0">
            <a:solidFill>
              <a:schemeClr val="tx1"/>
            </a:solidFill>
          </a:endParaRPr>
        </a:p>
      </dgm:t>
    </dgm:pt>
    <dgm:pt modelId="{B1C5F5FB-0F5A-488E-85D7-168B3763A5EB}" type="parTrans" cxnId="{E6670CFE-75DF-4837-84A6-09F832D3D2F8}">
      <dgm:prSet/>
      <dgm:spPr/>
      <dgm:t>
        <a:bodyPr/>
        <a:lstStyle/>
        <a:p>
          <a:endParaRPr lang="en-US"/>
        </a:p>
      </dgm:t>
    </dgm:pt>
    <dgm:pt modelId="{98826312-F297-462E-8B31-0C6B6CC7EC16}" type="sibTrans" cxnId="{E6670CFE-75DF-4837-84A6-09F832D3D2F8}">
      <dgm:prSet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95E6EE23-FD41-44BD-BA5B-4954ADA6E69B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s-MX" b="0" i="0" u="none" dirty="0">
              <a:solidFill>
                <a:schemeClr val="tx1"/>
              </a:solidFill>
            </a:rPr>
            <a:t>Proceso continuo en lugar de por bloques</a:t>
          </a:r>
          <a:endParaRPr lang="en-US" dirty="0">
            <a:solidFill>
              <a:schemeClr val="tx1"/>
            </a:solidFill>
          </a:endParaRPr>
        </a:p>
      </dgm:t>
    </dgm:pt>
    <dgm:pt modelId="{6FED7C5F-A51A-4BD2-8A3E-320CF3E155AF}" type="parTrans" cxnId="{9CD636FB-13B7-46A1-B495-0A0590E4551B}">
      <dgm:prSet/>
      <dgm:spPr/>
      <dgm:t>
        <a:bodyPr/>
        <a:lstStyle/>
        <a:p>
          <a:endParaRPr lang="en-US"/>
        </a:p>
      </dgm:t>
    </dgm:pt>
    <dgm:pt modelId="{CE0F3E08-7438-4892-9BA4-3E69C8067219}" type="sibTrans" cxnId="{9CD636FB-13B7-46A1-B495-0A0590E4551B}">
      <dgm:prSet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FD321247-CD1D-4557-A478-28ADB8F81D2D}">
      <dgm:prSet phldrT="[Text]"/>
      <dgm:spPr>
        <a:solidFill>
          <a:srgbClr val="0070C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 err="1">
              <a:solidFill>
                <a:schemeClr val="tx1"/>
              </a:solidFill>
            </a:rPr>
            <a:t>Propiedad</a:t>
          </a:r>
          <a:r>
            <a:rPr lang="en-US" b="0" i="0" u="none" dirty="0">
              <a:solidFill>
                <a:schemeClr val="tx1"/>
              </a:solidFill>
            </a:rPr>
            <a:t> </a:t>
          </a:r>
          <a:r>
            <a:rPr lang="en-US" b="0" i="0" u="none" dirty="0" err="1">
              <a:solidFill>
                <a:schemeClr val="tx1"/>
              </a:solidFill>
            </a:rPr>
            <a:t>intelectual</a:t>
          </a:r>
          <a:r>
            <a:rPr lang="en-US" b="0" i="0" u="none" dirty="0">
              <a:solidFill>
                <a:schemeClr val="tx1"/>
              </a:solidFill>
            </a:rPr>
            <a:t> </a:t>
          </a:r>
          <a:r>
            <a:rPr lang="en-US" b="0" i="0" u="none" dirty="0" err="1">
              <a:solidFill>
                <a:schemeClr val="tx1"/>
              </a:solidFill>
            </a:rPr>
            <a:t>compartida</a:t>
          </a:r>
          <a:r>
            <a:rPr lang="en-US" b="0" i="0" u="none" dirty="0">
              <a:solidFill>
                <a:schemeClr val="tx1"/>
              </a:solidFill>
            </a:rPr>
            <a:t>.</a:t>
          </a:r>
          <a:endParaRPr lang="en-US" dirty="0">
            <a:solidFill>
              <a:schemeClr val="tx1"/>
            </a:solidFill>
          </a:endParaRPr>
        </a:p>
      </dgm:t>
    </dgm:pt>
    <dgm:pt modelId="{041CE34C-99C6-4CF8-9216-DDDF75AA0AA7}" type="parTrans" cxnId="{1D4724EB-EC48-410D-9C5B-0B74F88857B8}">
      <dgm:prSet/>
      <dgm:spPr/>
      <dgm:t>
        <a:bodyPr/>
        <a:lstStyle/>
        <a:p>
          <a:endParaRPr lang="en-US"/>
        </a:p>
      </dgm:t>
    </dgm:pt>
    <dgm:pt modelId="{61552AF2-8B12-4CD9-93C3-4960FA96D632}" type="sibTrans" cxnId="{1D4724EB-EC48-410D-9C5B-0B74F88857B8}">
      <dgm:prSet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D0898147-3D7F-4008-AED1-4C31529139F7}">
      <dgm:prSet phldrT="[Text]"/>
      <dgm:spPr>
        <a:solidFill>
          <a:srgbClr val="00B0F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 err="1">
              <a:solidFill>
                <a:schemeClr val="tx1"/>
              </a:solidFill>
            </a:rPr>
            <a:t>Bienestar</a:t>
          </a:r>
          <a:r>
            <a:rPr lang="en-US" b="0" i="0" u="none" dirty="0">
              <a:solidFill>
                <a:schemeClr val="tx1"/>
              </a:solidFill>
            </a:rPr>
            <a:t> del </a:t>
          </a:r>
          <a:r>
            <a:rPr lang="en-US" b="0" i="0" u="none" dirty="0" err="1">
              <a:solidFill>
                <a:schemeClr val="tx1"/>
              </a:solidFill>
            </a:rPr>
            <a:t>programador</a:t>
          </a:r>
          <a:r>
            <a:rPr lang="en-US" b="0" i="0" u="none" dirty="0">
              <a:solidFill>
                <a:schemeClr val="tx1"/>
              </a:solidFill>
            </a:rPr>
            <a:t>.</a:t>
          </a:r>
          <a:endParaRPr lang="en-US" dirty="0">
            <a:solidFill>
              <a:schemeClr val="tx1"/>
            </a:solidFill>
          </a:endParaRPr>
        </a:p>
      </dgm:t>
    </dgm:pt>
    <dgm:pt modelId="{7372E391-7CB1-4E75-A573-B4271D888322}" type="parTrans" cxnId="{A8B948A4-8476-4FA1-8D26-3A4B945841F3}">
      <dgm:prSet/>
      <dgm:spPr/>
      <dgm:t>
        <a:bodyPr/>
        <a:lstStyle/>
        <a:p>
          <a:endParaRPr lang="en-US"/>
        </a:p>
      </dgm:t>
    </dgm:pt>
    <dgm:pt modelId="{AB61A3B1-A45F-4A32-88D1-BCE52D5FB1D2}" type="sibTrans" cxnId="{A8B948A4-8476-4FA1-8D26-3A4B945841F3}">
      <dgm:prSet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BC73BCDB-BC12-4260-BB4F-BD805B55B348}" type="pres">
      <dgm:prSet presAssocID="{A116C449-6A68-4850-80F0-5CE6C13898CA}" presName="cycle" presStyleCnt="0">
        <dgm:presLayoutVars>
          <dgm:dir/>
          <dgm:resizeHandles val="exact"/>
        </dgm:presLayoutVars>
      </dgm:prSet>
      <dgm:spPr/>
    </dgm:pt>
    <dgm:pt modelId="{C80D4C34-2A02-43DB-A1F9-CAB414DFCCE4}" type="pres">
      <dgm:prSet presAssocID="{0A945033-003C-430C-A786-D2B739006406}" presName="node" presStyleLbl="node1" presStyleIdx="0" presStyleCnt="4">
        <dgm:presLayoutVars>
          <dgm:bulletEnabled val="1"/>
        </dgm:presLayoutVars>
      </dgm:prSet>
      <dgm:spPr/>
    </dgm:pt>
    <dgm:pt modelId="{EB2A0030-39C2-4186-A8EE-9F71AE975248}" type="pres">
      <dgm:prSet presAssocID="{98826312-F297-462E-8B31-0C6B6CC7EC16}" presName="sibTrans" presStyleLbl="sibTrans2D1" presStyleIdx="0" presStyleCnt="4"/>
      <dgm:spPr/>
    </dgm:pt>
    <dgm:pt modelId="{AA34433C-E50D-435C-A8D3-2360AA5E3382}" type="pres">
      <dgm:prSet presAssocID="{98826312-F297-462E-8B31-0C6B6CC7EC16}" presName="connectorText" presStyleLbl="sibTrans2D1" presStyleIdx="0" presStyleCnt="4"/>
      <dgm:spPr/>
    </dgm:pt>
    <dgm:pt modelId="{597A5DF2-F4D8-4711-9DB3-069DA28204A7}" type="pres">
      <dgm:prSet presAssocID="{95E6EE23-FD41-44BD-BA5B-4954ADA6E69B}" presName="node" presStyleLbl="node1" presStyleIdx="1" presStyleCnt="4">
        <dgm:presLayoutVars>
          <dgm:bulletEnabled val="1"/>
        </dgm:presLayoutVars>
      </dgm:prSet>
      <dgm:spPr/>
    </dgm:pt>
    <dgm:pt modelId="{21DB8D4D-C7DA-400E-9E91-981FD894E15F}" type="pres">
      <dgm:prSet presAssocID="{CE0F3E08-7438-4892-9BA4-3E69C8067219}" presName="sibTrans" presStyleLbl="sibTrans2D1" presStyleIdx="1" presStyleCnt="4"/>
      <dgm:spPr/>
    </dgm:pt>
    <dgm:pt modelId="{1BAF2C1F-704C-4AB8-B3BB-04D6ED569AA4}" type="pres">
      <dgm:prSet presAssocID="{CE0F3E08-7438-4892-9BA4-3E69C8067219}" presName="connectorText" presStyleLbl="sibTrans2D1" presStyleIdx="1" presStyleCnt="4"/>
      <dgm:spPr/>
    </dgm:pt>
    <dgm:pt modelId="{D5FDADBE-E1A2-4F9D-A89F-76FCB68AB208}" type="pres">
      <dgm:prSet presAssocID="{FD321247-CD1D-4557-A478-28ADB8F81D2D}" presName="node" presStyleLbl="node1" presStyleIdx="2" presStyleCnt="4">
        <dgm:presLayoutVars>
          <dgm:bulletEnabled val="1"/>
        </dgm:presLayoutVars>
      </dgm:prSet>
      <dgm:spPr/>
    </dgm:pt>
    <dgm:pt modelId="{810EE622-5978-4004-8984-D00B24529054}" type="pres">
      <dgm:prSet presAssocID="{61552AF2-8B12-4CD9-93C3-4960FA96D632}" presName="sibTrans" presStyleLbl="sibTrans2D1" presStyleIdx="2" presStyleCnt="4"/>
      <dgm:spPr/>
    </dgm:pt>
    <dgm:pt modelId="{054B7E05-573A-4A69-B2E6-2344B9349796}" type="pres">
      <dgm:prSet presAssocID="{61552AF2-8B12-4CD9-93C3-4960FA96D632}" presName="connectorText" presStyleLbl="sibTrans2D1" presStyleIdx="2" presStyleCnt="4"/>
      <dgm:spPr/>
    </dgm:pt>
    <dgm:pt modelId="{5F5397CE-32BF-48B0-A64F-9B0EDE885135}" type="pres">
      <dgm:prSet presAssocID="{D0898147-3D7F-4008-AED1-4C31529139F7}" presName="node" presStyleLbl="node1" presStyleIdx="3" presStyleCnt="4">
        <dgm:presLayoutVars>
          <dgm:bulletEnabled val="1"/>
        </dgm:presLayoutVars>
      </dgm:prSet>
      <dgm:spPr/>
    </dgm:pt>
    <dgm:pt modelId="{71DFB153-DF8B-47A2-9271-323248B4D267}" type="pres">
      <dgm:prSet presAssocID="{AB61A3B1-A45F-4A32-88D1-BCE52D5FB1D2}" presName="sibTrans" presStyleLbl="sibTrans2D1" presStyleIdx="3" presStyleCnt="4"/>
      <dgm:spPr/>
    </dgm:pt>
    <dgm:pt modelId="{8BD24FF0-A9E4-49AB-A68D-5175CE3125D4}" type="pres">
      <dgm:prSet presAssocID="{AB61A3B1-A45F-4A32-88D1-BCE52D5FB1D2}" presName="connectorText" presStyleLbl="sibTrans2D1" presStyleIdx="3" presStyleCnt="4"/>
      <dgm:spPr/>
    </dgm:pt>
  </dgm:ptLst>
  <dgm:cxnLst>
    <dgm:cxn modelId="{652D4204-D5D1-42F7-8EA7-6F62DBC2D42D}" type="presOf" srcId="{FD321247-CD1D-4557-A478-28ADB8F81D2D}" destId="{D5FDADBE-E1A2-4F9D-A89F-76FCB68AB208}" srcOrd="0" destOrd="0" presId="urn:microsoft.com/office/officeart/2005/8/layout/cycle2"/>
    <dgm:cxn modelId="{0998AC07-39E2-491B-B9CA-400AD37D6971}" type="presOf" srcId="{61552AF2-8B12-4CD9-93C3-4960FA96D632}" destId="{054B7E05-573A-4A69-B2E6-2344B9349796}" srcOrd="1" destOrd="0" presId="urn:microsoft.com/office/officeart/2005/8/layout/cycle2"/>
    <dgm:cxn modelId="{AE16C40D-2449-4256-9190-BE439D6FD578}" type="presOf" srcId="{AB61A3B1-A45F-4A32-88D1-BCE52D5FB1D2}" destId="{71DFB153-DF8B-47A2-9271-323248B4D267}" srcOrd="0" destOrd="0" presId="urn:microsoft.com/office/officeart/2005/8/layout/cycle2"/>
    <dgm:cxn modelId="{68C9F12A-E3C0-4D18-9FF3-78E8AEE6B908}" type="presOf" srcId="{CE0F3E08-7438-4892-9BA4-3E69C8067219}" destId="{1BAF2C1F-704C-4AB8-B3BB-04D6ED569AA4}" srcOrd="1" destOrd="0" presId="urn:microsoft.com/office/officeart/2005/8/layout/cycle2"/>
    <dgm:cxn modelId="{68D26031-2D27-4AD1-A230-26D2FC5D518E}" type="presOf" srcId="{61552AF2-8B12-4CD9-93C3-4960FA96D632}" destId="{810EE622-5978-4004-8984-D00B24529054}" srcOrd="0" destOrd="0" presId="urn:microsoft.com/office/officeart/2005/8/layout/cycle2"/>
    <dgm:cxn modelId="{3C7BC737-616A-4709-881A-9942C35B4480}" type="presOf" srcId="{98826312-F297-462E-8B31-0C6B6CC7EC16}" destId="{EB2A0030-39C2-4186-A8EE-9F71AE975248}" srcOrd="0" destOrd="0" presId="urn:microsoft.com/office/officeart/2005/8/layout/cycle2"/>
    <dgm:cxn modelId="{AFEA2E44-FC2B-453E-BB42-7D5199659301}" type="presOf" srcId="{98826312-F297-462E-8B31-0C6B6CC7EC16}" destId="{AA34433C-E50D-435C-A8D3-2360AA5E3382}" srcOrd="1" destOrd="0" presId="urn:microsoft.com/office/officeart/2005/8/layout/cycle2"/>
    <dgm:cxn modelId="{28715A44-A661-404A-B9FA-52A5366D6A79}" type="presOf" srcId="{0A945033-003C-430C-A786-D2B739006406}" destId="{C80D4C34-2A02-43DB-A1F9-CAB414DFCCE4}" srcOrd="0" destOrd="0" presId="urn:microsoft.com/office/officeart/2005/8/layout/cycle2"/>
    <dgm:cxn modelId="{51857B6E-E9B5-4B10-8EEA-4CC2E959E87A}" type="presOf" srcId="{D0898147-3D7F-4008-AED1-4C31529139F7}" destId="{5F5397CE-32BF-48B0-A64F-9B0EDE885135}" srcOrd="0" destOrd="0" presId="urn:microsoft.com/office/officeart/2005/8/layout/cycle2"/>
    <dgm:cxn modelId="{A8B948A4-8476-4FA1-8D26-3A4B945841F3}" srcId="{A116C449-6A68-4850-80F0-5CE6C13898CA}" destId="{D0898147-3D7F-4008-AED1-4C31529139F7}" srcOrd="3" destOrd="0" parTransId="{7372E391-7CB1-4E75-A573-B4271D888322}" sibTransId="{AB61A3B1-A45F-4A32-88D1-BCE52D5FB1D2}"/>
    <dgm:cxn modelId="{94B55EDC-07F8-45BA-ABD3-D760B480468B}" type="presOf" srcId="{A116C449-6A68-4850-80F0-5CE6C13898CA}" destId="{BC73BCDB-BC12-4260-BB4F-BD805B55B348}" srcOrd="0" destOrd="0" presId="urn:microsoft.com/office/officeart/2005/8/layout/cycle2"/>
    <dgm:cxn modelId="{1D4724EB-EC48-410D-9C5B-0B74F88857B8}" srcId="{A116C449-6A68-4850-80F0-5CE6C13898CA}" destId="{FD321247-CD1D-4557-A478-28ADB8F81D2D}" srcOrd="2" destOrd="0" parTransId="{041CE34C-99C6-4CF8-9216-DDDF75AA0AA7}" sibTransId="{61552AF2-8B12-4CD9-93C3-4960FA96D632}"/>
    <dgm:cxn modelId="{612A99EB-7ACF-4E7E-92A6-21E1E170F15C}" type="presOf" srcId="{95E6EE23-FD41-44BD-BA5B-4954ADA6E69B}" destId="{597A5DF2-F4D8-4711-9DB3-069DA28204A7}" srcOrd="0" destOrd="0" presId="urn:microsoft.com/office/officeart/2005/8/layout/cycle2"/>
    <dgm:cxn modelId="{A073C1EF-EFA2-45D7-B532-39FC38C4C405}" type="presOf" srcId="{AB61A3B1-A45F-4A32-88D1-BCE52D5FB1D2}" destId="{8BD24FF0-A9E4-49AB-A68D-5175CE3125D4}" srcOrd="1" destOrd="0" presId="urn:microsoft.com/office/officeart/2005/8/layout/cycle2"/>
    <dgm:cxn modelId="{9CD636FB-13B7-46A1-B495-0A0590E4551B}" srcId="{A116C449-6A68-4850-80F0-5CE6C13898CA}" destId="{95E6EE23-FD41-44BD-BA5B-4954ADA6E69B}" srcOrd="1" destOrd="0" parTransId="{6FED7C5F-A51A-4BD2-8A3E-320CF3E155AF}" sibTransId="{CE0F3E08-7438-4892-9BA4-3E69C8067219}"/>
    <dgm:cxn modelId="{E6670CFE-75DF-4837-84A6-09F832D3D2F8}" srcId="{A116C449-6A68-4850-80F0-5CE6C13898CA}" destId="{0A945033-003C-430C-A786-D2B739006406}" srcOrd="0" destOrd="0" parTransId="{B1C5F5FB-0F5A-488E-85D7-168B3763A5EB}" sibTransId="{98826312-F297-462E-8B31-0C6B6CC7EC16}"/>
    <dgm:cxn modelId="{7116F3FF-9EF9-42EE-962C-0EE63C7F1900}" type="presOf" srcId="{CE0F3E08-7438-4892-9BA4-3E69C8067219}" destId="{21DB8D4D-C7DA-400E-9E91-981FD894E15F}" srcOrd="0" destOrd="0" presId="urn:microsoft.com/office/officeart/2005/8/layout/cycle2"/>
    <dgm:cxn modelId="{602A0983-35B1-4CAA-88BF-B13DDB3A2855}" type="presParOf" srcId="{BC73BCDB-BC12-4260-BB4F-BD805B55B348}" destId="{C80D4C34-2A02-43DB-A1F9-CAB414DFCCE4}" srcOrd="0" destOrd="0" presId="urn:microsoft.com/office/officeart/2005/8/layout/cycle2"/>
    <dgm:cxn modelId="{38A6AB0E-FCDA-467F-885A-01116690AAEF}" type="presParOf" srcId="{BC73BCDB-BC12-4260-BB4F-BD805B55B348}" destId="{EB2A0030-39C2-4186-A8EE-9F71AE975248}" srcOrd="1" destOrd="0" presId="urn:microsoft.com/office/officeart/2005/8/layout/cycle2"/>
    <dgm:cxn modelId="{73B48E6D-36FE-44D3-88FC-FF5962AEF7FD}" type="presParOf" srcId="{EB2A0030-39C2-4186-A8EE-9F71AE975248}" destId="{AA34433C-E50D-435C-A8D3-2360AA5E3382}" srcOrd="0" destOrd="0" presId="urn:microsoft.com/office/officeart/2005/8/layout/cycle2"/>
    <dgm:cxn modelId="{41EAFDEE-778A-4C42-B403-49C90BF9CB26}" type="presParOf" srcId="{BC73BCDB-BC12-4260-BB4F-BD805B55B348}" destId="{597A5DF2-F4D8-4711-9DB3-069DA28204A7}" srcOrd="2" destOrd="0" presId="urn:microsoft.com/office/officeart/2005/8/layout/cycle2"/>
    <dgm:cxn modelId="{8AC21B78-8A37-42E2-9C83-CE77335AE89C}" type="presParOf" srcId="{BC73BCDB-BC12-4260-BB4F-BD805B55B348}" destId="{21DB8D4D-C7DA-400E-9E91-981FD894E15F}" srcOrd="3" destOrd="0" presId="urn:microsoft.com/office/officeart/2005/8/layout/cycle2"/>
    <dgm:cxn modelId="{B482F617-C7E5-4744-A1A3-22449092438A}" type="presParOf" srcId="{21DB8D4D-C7DA-400E-9E91-981FD894E15F}" destId="{1BAF2C1F-704C-4AB8-B3BB-04D6ED569AA4}" srcOrd="0" destOrd="0" presId="urn:microsoft.com/office/officeart/2005/8/layout/cycle2"/>
    <dgm:cxn modelId="{4B1A5A37-E835-4F15-95D0-5B1C1DA211CA}" type="presParOf" srcId="{BC73BCDB-BC12-4260-BB4F-BD805B55B348}" destId="{D5FDADBE-E1A2-4F9D-A89F-76FCB68AB208}" srcOrd="4" destOrd="0" presId="urn:microsoft.com/office/officeart/2005/8/layout/cycle2"/>
    <dgm:cxn modelId="{C6E4FC83-80EF-47B3-A496-09669BB75B63}" type="presParOf" srcId="{BC73BCDB-BC12-4260-BB4F-BD805B55B348}" destId="{810EE622-5978-4004-8984-D00B24529054}" srcOrd="5" destOrd="0" presId="urn:microsoft.com/office/officeart/2005/8/layout/cycle2"/>
    <dgm:cxn modelId="{2CFE637A-3C03-4FD5-9940-F81DC36DCCCF}" type="presParOf" srcId="{810EE622-5978-4004-8984-D00B24529054}" destId="{054B7E05-573A-4A69-B2E6-2344B9349796}" srcOrd="0" destOrd="0" presId="urn:microsoft.com/office/officeart/2005/8/layout/cycle2"/>
    <dgm:cxn modelId="{35B6B4A5-5E12-464A-979B-6D37DF485367}" type="presParOf" srcId="{BC73BCDB-BC12-4260-BB4F-BD805B55B348}" destId="{5F5397CE-32BF-48B0-A64F-9B0EDE885135}" srcOrd="6" destOrd="0" presId="urn:microsoft.com/office/officeart/2005/8/layout/cycle2"/>
    <dgm:cxn modelId="{94F54397-034A-4848-8DCF-222235C8A6D4}" type="presParOf" srcId="{BC73BCDB-BC12-4260-BB4F-BD805B55B348}" destId="{71DFB153-DF8B-47A2-9271-323248B4D267}" srcOrd="7" destOrd="0" presId="urn:microsoft.com/office/officeart/2005/8/layout/cycle2"/>
    <dgm:cxn modelId="{B383F298-5742-451B-BE11-6EFE0E71DA5A}" type="presParOf" srcId="{71DFB153-DF8B-47A2-9271-323248B4D267}" destId="{8BD24FF0-A9E4-49AB-A68D-5175CE3125D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D4C34-2A02-43DB-A1F9-CAB414DFCCE4}">
      <dsp:nvSpPr>
        <dsp:cNvPr id="0" name=""/>
        <dsp:cNvSpPr/>
      </dsp:nvSpPr>
      <dsp:spPr>
        <a:xfrm>
          <a:off x="2539013" y="101"/>
          <a:ext cx="1160604" cy="1160604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 dirty="0" err="1">
              <a:solidFill>
                <a:schemeClr val="tx1"/>
              </a:solidFill>
            </a:rPr>
            <a:t>Retroalimentación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2708980" y="170068"/>
        <a:ext cx="820670" cy="820670"/>
      </dsp:txXfrm>
    </dsp:sp>
    <dsp:sp modelId="{EB2A0030-39C2-4186-A8EE-9F71AE975248}">
      <dsp:nvSpPr>
        <dsp:cNvPr id="0" name=""/>
        <dsp:cNvSpPr/>
      </dsp:nvSpPr>
      <dsp:spPr>
        <a:xfrm rot="2700000">
          <a:off x="3574934" y="994121"/>
          <a:ext cx="307901" cy="391704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588461" y="1039804"/>
        <a:ext cx="215531" cy="235022"/>
      </dsp:txXfrm>
    </dsp:sp>
    <dsp:sp modelId="{597A5DF2-F4D8-4711-9DB3-069DA28204A7}">
      <dsp:nvSpPr>
        <dsp:cNvPr id="0" name=""/>
        <dsp:cNvSpPr/>
      </dsp:nvSpPr>
      <dsp:spPr>
        <a:xfrm>
          <a:off x="3770475" y="1231564"/>
          <a:ext cx="1160604" cy="1160604"/>
        </a:xfrm>
        <a:prstGeom prst="ellipse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b="0" i="0" u="none" kern="1200" dirty="0">
              <a:solidFill>
                <a:schemeClr val="tx1"/>
              </a:solidFill>
            </a:rPr>
            <a:t>Proceso continuo en lugar de por bloques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3940442" y="1401531"/>
        <a:ext cx="820670" cy="820670"/>
      </dsp:txXfrm>
    </dsp:sp>
    <dsp:sp modelId="{21DB8D4D-C7DA-400E-9E91-981FD894E15F}">
      <dsp:nvSpPr>
        <dsp:cNvPr id="0" name=""/>
        <dsp:cNvSpPr/>
      </dsp:nvSpPr>
      <dsp:spPr>
        <a:xfrm rot="8100000">
          <a:off x="3587257" y="2225583"/>
          <a:ext cx="307901" cy="391704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3666100" y="2271266"/>
        <a:ext cx="215531" cy="235022"/>
      </dsp:txXfrm>
    </dsp:sp>
    <dsp:sp modelId="{D5FDADBE-E1A2-4F9D-A89F-76FCB68AB208}">
      <dsp:nvSpPr>
        <dsp:cNvPr id="0" name=""/>
        <dsp:cNvSpPr/>
      </dsp:nvSpPr>
      <dsp:spPr>
        <a:xfrm>
          <a:off x="2539013" y="2463026"/>
          <a:ext cx="1160604" cy="1160604"/>
        </a:xfrm>
        <a:prstGeom prst="ellips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u="none" kern="1200" dirty="0" err="1">
              <a:solidFill>
                <a:schemeClr val="tx1"/>
              </a:solidFill>
            </a:rPr>
            <a:t>Propiedad</a:t>
          </a:r>
          <a:r>
            <a:rPr lang="en-US" sz="1100" b="0" i="0" u="none" kern="1200" dirty="0">
              <a:solidFill>
                <a:schemeClr val="tx1"/>
              </a:solidFill>
            </a:rPr>
            <a:t> </a:t>
          </a:r>
          <a:r>
            <a:rPr lang="en-US" sz="1100" b="0" i="0" u="none" kern="1200" dirty="0" err="1">
              <a:solidFill>
                <a:schemeClr val="tx1"/>
              </a:solidFill>
            </a:rPr>
            <a:t>intelectual</a:t>
          </a:r>
          <a:r>
            <a:rPr lang="en-US" sz="1100" b="0" i="0" u="none" kern="1200" dirty="0">
              <a:solidFill>
                <a:schemeClr val="tx1"/>
              </a:solidFill>
            </a:rPr>
            <a:t> </a:t>
          </a:r>
          <a:r>
            <a:rPr lang="en-US" sz="1100" b="0" i="0" u="none" kern="1200" dirty="0" err="1">
              <a:solidFill>
                <a:schemeClr val="tx1"/>
              </a:solidFill>
            </a:rPr>
            <a:t>compartida</a:t>
          </a:r>
          <a:r>
            <a:rPr lang="en-US" sz="1100" b="0" i="0" u="none" kern="1200" dirty="0">
              <a:solidFill>
                <a:schemeClr val="tx1"/>
              </a:solidFill>
            </a:rPr>
            <a:t>.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2708980" y="2632993"/>
        <a:ext cx="820670" cy="820670"/>
      </dsp:txXfrm>
    </dsp:sp>
    <dsp:sp modelId="{810EE622-5978-4004-8984-D00B24529054}">
      <dsp:nvSpPr>
        <dsp:cNvPr id="0" name=""/>
        <dsp:cNvSpPr/>
      </dsp:nvSpPr>
      <dsp:spPr>
        <a:xfrm rot="13500000">
          <a:off x="2355795" y="2237907"/>
          <a:ext cx="307901" cy="391704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2434638" y="2348906"/>
        <a:ext cx="215531" cy="235022"/>
      </dsp:txXfrm>
    </dsp:sp>
    <dsp:sp modelId="{5F5397CE-32BF-48B0-A64F-9B0EDE885135}">
      <dsp:nvSpPr>
        <dsp:cNvPr id="0" name=""/>
        <dsp:cNvSpPr/>
      </dsp:nvSpPr>
      <dsp:spPr>
        <a:xfrm>
          <a:off x="1307550" y="1231564"/>
          <a:ext cx="1160604" cy="1160604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u="none" kern="1200" dirty="0" err="1">
              <a:solidFill>
                <a:schemeClr val="tx1"/>
              </a:solidFill>
            </a:rPr>
            <a:t>Bienestar</a:t>
          </a:r>
          <a:r>
            <a:rPr lang="en-US" sz="1100" b="0" i="0" u="none" kern="1200" dirty="0">
              <a:solidFill>
                <a:schemeClr val="tx1"/>
              </a:solidFill>
            </a:rPr>
            <a:t> del </a:t>
          </a:r>
          <a:r>
            <a:rPr lang="en-US" sz="1100" b="0" i="0" u="none" kern="1200" dirty="0" err="1">
              <a:solidFill>
                <a:schemeClr val="tx1"/>
              </a:solidFill>
            </a:rPr>
            <a:t>programador</a:t>
          </a:r>
          <a:r>
            <a:rPr lang="en-US" sz="1100" b="0" i="0" u="none" kern="1200" dirty="0">
              <a:solidFill>
                <a:schemeClr val="tx1"/>
              </a:solidFill>
            </a:rPr>
            <a:t>.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1477517" y="1401531"/>
        <a:ext cx="820670" cy="820670"/>
      </dsp:txXfrm>
    </dsp:sp>
    <dsp:sp modelId="{71DFB153-DF8B-47A2-9271-323248B4D267}">
      <dsp:nvSpPr>
        <dsp:cNvPr id="0" name=""/>
        <dsp:cNvSpPr/>
      </dsp:nvSpPr>
      <dsp:spPr>
        <a:xfrm rot="18900000">
          <a:off x="2343471" y="1006445"/>
          <a:ext cx="307901" cy="391704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356998" y="1117444"/>
        <a:ext cx="215531" cy="235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Programación extrema(XP)</a:t>
            </a:r>
            <a:endParaRPr lang="en-US" dirty="0"/>
          </a:p>
        </p:txBody>
      </p:sp>
      <p:pic>
        <p:nvPicPr>
          <p:cNvPr id="4" name="Picture 2" descr="C:\Users\JOSEGE~1\AppData\Local\Temp\SNAGHTML959a8ef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343" y="314325"/>
            <a:ext cx="156427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43242" y="5265860"/>
            <a:ext cx="302895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500" dirty="0"/>
              <a:t>Jose Gerardo Pineda Galindo</a:t>
            </a:r>
          </a:p>
          <a:p>
            <a:r>
              <a:rPr lang="en-US" sz="1500" dirty="0"/>
              <a:t>Juan Carlos Martinez Jimenez</a:t>
            </a:r>
          </a:p>
          <a:p>
            <a:r>
              <a:rPr lang="en-US" sz="1500" dirty="0"/>
              <a:t>Cristopher Emmanuel </a:t>
            </a:r>
            <a:r>
              <a:rPr lang="en-US" sz="1500" dirty="0" err="1"/>
              <a:t>Yañez</a:t>
            </a:r>
            <a:r>
              <a:rPr lang="en-US" sz="1500" dirty="0"/>
              <a:t> Meza</a:t>
            </a:r>
          </a:p>
          <a:p>
            <a:r>
              <a:rPr lang="en-US" sz="1500" dirty="0"/>
              <a:t>Julio Cesar Luis Cortina</a:t>
            </a:r>
          </a:p>
          <a:p>
            <a:r>
              <a:rPr lang="en-US" sz="1500" dirty="0"/>
              <a:t>Luis Angel Javier Villalobos</a:t>
            </a:r>
          </a:p>
          <a:p>
            <a:endParaRPr lang="en-US" sz="15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917244" y="4251796"/>
            <a:ext cx="6896099" cy="582373"/>
          </a:xfrm>
        </p:spPr>
        <p:txBody>
          <a:bodyPr/>
          <a:lstStyle/>
          <a:p>
            <a:r>
              <a:rPr lang="es-MX" dirty="0"/>
              <a:t>Optativa II: Modelos de procesos para el desarrollo de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67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s-MX" b="1" dirty="0"/>
              <a:t>Entendimiento Compartido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1386" y="4847845"/>
            <a:ext cx="3864864" cy="1705356"/>
          </a:xfrm>
        </p:spPr>
        <p:txBody>
          <a:bodyPr>
            <a:normAutofit/>
          </a:bodyPr>
          <a:lstStyle/>
          <a:p>
            <a:pPr fontAlgn="base"/>
            <a:r>
              <a:rPr lang="es-MX" b="1" dirty="0"/>
              <a:t>Diseño simple</a:t>
            </a:r>
            <a:endParaRPr lang="es-MX" dirty="0"/>
          </a:p>
          <a:p>
            <a:pPr fontAlgn="base"/>
            <a:r>
              <a:rPr lang="es-MX" b="1" dirty="0"/>
              <a:t>Metáfora</a:t>
            </a:r>
            <a:r>
              <a:rPr lang="es-MX" dirty="0"/>
              <a:t>.</a:t>
            </a:r>
          </a:p>
          <a:p>
            <a:pPr fontAlgn="base"/>
            <a:r>
              <a:rPr lang="es-MX" b="1" dirty="0"/>
              <a:t>Propiedad colectiva del código</a:t>
            </a:r>
            <a:endParaRPr lang="es-MX" dirty="0"/>
          </a:p>
          <a:p>
            <a:pPr fontAlgn="base"/>
            <a:r>
              <a:rPr lang="es-MX" b="1" dirty="0"/>
              <a:t>Estándar de programación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67039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Image result for 40 hours a wee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63" y="1168611"/>
            <a:ext cx="6250769" cy="435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Bienestar del programador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fontAlgn="base"/>
            <a:r>
              <a:rPr lang="en-US" b="1">
                <a:solidFill>
                  <a:schemeClr val="bg1"/>
                </a:solidFill>
              </a:rPr>
              <a:t>Semana de 40 horas:</a:t>
            </a:r>
            <a:endParaRPr lang="es-MX" b="1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6749" y="3348566"/>
            <a:ext cx="4002963" cy="3095625"/>
            <a:chOff x="386749" y="3348566"/>
            <a:chExt cx="4002963" cy="3095625"/>
          </a:xfrm>
        </p:grpSpPr>
        <p:pic>
          <p:nvPicPr>
            <p:cNvPr id="10244" name="Picture 4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749" y="3348566"/>
              <a:ext cx="4002963" cy="309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4251" y="3604848"/>
              <a:ext cx="975946" cy="11695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MX" sz="1400" dirty="0">
                  <a:latin typeface="Comic Sans MS" panose="030F0702030302020204" pitchFamily="66" charset="0"/>
                </a:rPr>
                <a:t>Siempre da el 100% en el trabajo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70183" y="3604848"/>
              <a:ext cx="674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MX" sz="800" dirty="0">
                  <a:latin typeface="Comic Sans MS" panose="030F0702030302020204" pitchFamily="66" charset="0"/>
                </a:rPr>
                <a:t>12% Lunes</a:t>
              </a:r>
              <a:endParaRPr lang="en-US" sz="800" dirty="0">
                <a:latin typeface="Comic Sans MS" panose="030F0702030302020204" pitchFamily="66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61354" y="3604848"/>
              <a:ext cx="79847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MX" sz="800" dirty="0">
                  <a:latin typeface="Comic Sans MS" panose="030F0702030302020204" pitchFamily="66" charset="0"/>
                </a:rPr>
                <a:t>23% Martes</a:t>
              </a:r>
              <a:endParaRPr lang="en-US" sz="800" dirty="0">
                <a:latin typeface="Comic Sans MS" panose="030F0702030302020204" pitchFamily="66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4605" y="4935978"/>
              <a:ext cx="92612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MX" sz="800" dirty="0">
                  <a:latin typeface="Comic Sans MS" panose="030F0702030302020204" pitchFamily="66" charset="0"/>
                </a:rPr>
                <a:t>40% </a:t>
              </a:r>
              <a:r>
                <a:rPr lang="es-MX" sz="800" dirty="0" err="1">
                  <a:latin typeface="Comic Sans MS" panose="030F0702030302020204" pitchFamily="66" charset="0"/>
                </a:rPr>
                <a:t>miercoles</a:t>
              </a:r>
              <a:endParaRPr lang="en-US" sz="800" dirty="0">
                <a:latin typeface="Comic Sans MS" panose="030F0702030302020204" pitchFamily="66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70183" y="4935978"/>
              <a:ext cx="77372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MX" sz="800" dirty="0">
                  <a:latin typeface="Comic Sans MS" panose="030F0702030302020204" pitchFamily="66" charset="0"/>
                </a:rPr>
                <a:t>20% jueves</a:t>
              </a:r>
              <a:endParaRPr lang="en-US" sz="800" dirty="0">
                <a:latin typeface="Comic Sans MS" panose="030F0702030302020204" pitchFamily="66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61354" y="4935978"/>
              <a:ext cx="71090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MX" sz="800" dirty="0">
                  <a:latin typeface="Comic Sans MS" panose="030F0702030302020204" pitchFamily="66" charset="0"/>
                </a:rPr>
                <a:t>5% viernes</a:t>
              </a:r>
              <a:endParaRPr lang="en-US" sz="800" dirty="0"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428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HistoriA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4387364"/>
            <a:ext cx="4343400" cy="207498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dirty="0"/>
              <a:t>Sin embargo, se reconoce a Kent Beck como el que articuló esta propuesta y le dio nombre propio. Kent Beck En 1989, </a:t>
            </a:r>
            <a:r>
              <a:rPr lang="es-MX" dirty="0" err="1"/>
              <a:t>Cunningham</a:t>
            </a:r>
            <a:r>
              <a:rPr lang="es-MX" dirty="0"/>
              <a:t> formó un equipo que usaba los principios y muchas de las prácticas que después adoptaría XP, mientras trabajaba para la compañía “</a:t>
            </a:r>
            <a:r>
              <a:rPr lang="es-MX" dirty="0" err="1"/>
              <a:t>Wyatt</a:t>
            </a:r>
            <a:r>
              <a:rPr lang="es-MX" dirty="0"/>
              <a:t> Software” 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74536" y="2689715"/>
            <a:ext cx="4343400" cy="1573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MX" dirty="0"/>
              <a:t>En 1989, </a:t>
            </a:r>
            <a:r>
              <a:rPr lang="es-MX" dirty="0" err="1"/>
              <a:t>Cunningham</a:t>
            </a:r>
            <a:r>
              <a:rPr lang="es-MX" dirty="0"/>
              <a:t> formó un equipo que usaba principios y muchas de las practicas que después adoptaría XP, mientras trabajaba para la compañía “</a:t>
            </a:r>
            <a:r>
              <a:rPr lang="es-MX" dirty="0" err="1"/>
              <a:t>Wyatt</a:t>
            </a:r>
            <a:r>
              <a:rPr lang="es-MX" dirty="0"/>
              <a:t> Software” [</a:t>
            </a:r>
            <a:r>
              <a:rPr lang="es-MX" dirty="0" err="1"/>
              <a:t>Fowler</a:t>
            </a:r>
            <a:r>
              <a:rPr lang="es-MX" dirty="0"/>
              <a:t> 2000]</a:t>
            </a:r>
            <a:endParaRPr lang="en-US" dirty="0"/>
          </a:p>
        </p:txBody>
      </p:sp>
      <p:pic>
        <p:nvPicPr>
          <p:cNvPr id="3074" name="Picture 2" descr="Image result for Ward Cunningh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711" y="2603924"/>
            <a:ext cx="1746249" cy="153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/>
          <p:cNvSpPr/>
          <p:nvPr/>
        </p:nvSpPr>
        <p:spPr>
          <a:xfrm>
            <a:off x="5591873" y="3229008"/>
            <a:ext cx="666750" cy="247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Image result for Kent Be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361" y="4360256"/>
            <a:ext cx="1228725" cy="181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/>
          <p:cNvSpPr/>
          <p:nvPr/>
        </p:nvSpPr>
        <p:spPr>
          <a:xfrm rot="10800000">
            <a:off x="6862073" y="5145703"/>
            <a:ext cx="666750" cy="247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6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Rectangle 410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</p:sp>
      <p:pic>
        <p:nvPicPr>
          <p:cNvPr id="4101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34" y="941917"/>
            <a:ext cx="10583332" cy="497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46051" y="1663211"/>
            <a:ext cx="5847618" cy="16831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No soy un gran programador; Solo soy un buen programador con excelentes </a:t>
            </a:r>
            <a:r>
              <a:rPr lang="es-MX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habitos</a:t>
            </a: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29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128" y="3298974"/>
            <a:ext cx="6250769" cy="1875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Que es programación extrema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dirty="0">
                <a:solidFill>
                  <a:schemeClr val="bg1"/>
                </a:solidFill>
              </a:rPr>
              <a:t>La programación extrema es una metodología de desarrollo ágil que tiene como principal objetivo aumentar la productividad a la hora de desarrollar un proyecto software. Da prioridad a los trabajos que dan un resultado directo y en los cuales se reduce la burocracia que pueda existir en el entorno de trabajo.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black">
          <a:xfrm>
            <a:off x="6712135" y="797563"/>
            <a:ext cx="3943187" cy="1728044"/>
          </a:xfrm>
          <a:prstGeom prst="rect">
            <a:avLst/>
          </a:prstGeom>
          <a:noFill/>
          <a:ln w="31750" cap="sq">
            <a:solidFill>
              <a:schemeClr val="tx2">
                <a:lumMod val="75000"/>
              </a:schemeClr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accent2">
                    <a:lumMod val="75000"/>
                  </a:schemeClr>
                </a:solidFill>
              </a:rPr>
              <a:t>Lo que la gente normalmente piensa que es: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41712" y="3429000"/>
            <a:ext cx="990972" cy="76944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es-MX" sz="1100" dirty="0">
                <a:latin typeface="Comic Sans MS" panose="030F0702030302020204" pitchFamily="66" charset="0"/>
              </a:rPr>
              <a:t>Necesitamos mas programadores</a:t>
            </a:r>
            <a:endParaRPr lang="en-US" sz="1100" dirty="0">
              <a:latin typeface="Comic Sans MS" panose="030F0702030302020204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0268" y="3428999"/>
            <a:ext cx="852248" cy="938719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es-MX" sz="1100" dirty="0">
                <a:latin typeface="Comic Sans MS" panose="030F0702030302020204" pitchFamily="66" charset="0"/>
              </a:rPr>
              <a:t>Solo use métodos de programación Agile</a:t>
            </a:r>
            <a:endParaRPr lang="en-US" sz="1100" dirty="0">
              <a:latin typeface="Comic Sans MS" panose="030F07020303020202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78191" y="3323170"/>
            <a:ext cx="1682332" cy="769441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latin typeface="Comic Sans MS" panose="030F0702030302020204" pitchFamily="66" charset="0"/>
              </a:rPr>
              <a:t>Programación agile no significa hacer mas trabajo con menos personas</a:t>
            </a:r>
            <a:endParaRPr lang="en-US" sz="1100" dirty="0">
              <a:latin typeface="Comic Sans MS" panose="030F0702030302020204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55114" y="3501239"/>
            <a:ext cx="1559471" cy="600164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100" dirty="0">
                <a:latin typeface="Comic Sans MS" panose="030F0702030302020204" pitchFamily="66" charset="0"/>
              </a:rPr>
              <a:t>Dígame en donde dice lo contrario y </a:t>
            </a:r>
            <a:r>
              <a:rPr lang="es-MX" sz="1100" dirty="0" err="1">
                <a:latin typeface="Comic Sans MS" panose="030F0702030302020204" pitchFamily="66" charset="0"/>
              </a:rPr>
              <a:t>pregunteme</a:t>
            </a:r>
            <a:r>
              <a:rPr lang="es-MX" sz="1100" dirty="0">
                <a:latin typeface="Comic Sans MS" panose="030F0702030302020204" pitchFamily="66" charset="0"/>
              </a:rPr>
              <a:t> otra vez</a:t>
            </a:r>
            <a:endParaRPr lang="en-US" sz="11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191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Image result for dilbert programacion extre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99" y="925067"/>
            <a:ext cx="7288277" cy="546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s-MX" dirty="0"/>
              <a:t>Metodología de los proyectos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14897" y="3218768"/>
            <a:ext cx="1257301" cy="3637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000" dirty="0"/>
              <a:t>Como el cliente lo explico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324596" y="3182394"/>
            <a:ext cx="13071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000" dirty="0"/>
              <a:t>Como el líder del proyecto lo entendió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7753073" y="3191184"/>
            <a:ext cx="13071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000" dirty="0"/>
              <a:t>Como el analista lo diseñó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9159845" y="3208770"/>
            <a:ext cx="140969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000" dirty="0"/>
              <a:t>Como el programador lo escribió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10641075" y="3199978"/>
            <a:ext cx="13071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000" dirty="0"/>
              <a:t>Como el analista de negocio lo describió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4889983" y="5876205"/>
            <a:ext cx="13071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000" dirty="0"/>
              <a:t>Como se documento el proyecto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6324596" y="5887941"/>
            <a:ext cx="13071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000" dirty="0"/>
              <a:t>Con la instalación de operaciones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7769584" y="5887941"/>
            <a:ext cx="13071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000" dirty="0"/>
              <a:t>Como se le cobró al cliente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9211130" y="5887941"/>
            <a:ext cx="13071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000" dirty="0"/>
              <a:t>Como se le dio soporte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10652676" y="5887941"/>
            <a:ext cx="13071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000" dirty="0"/>
              <a:t>Lo que realmente necesitaba el cliente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5612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 useBgFill="1"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Metodología Ágile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45918" y="640078"/>
            <a:ext cx="9500163" cy="3301307"/>
            <a:chOff x="1345918" y="640078"/>
            <a:chExt cx="9500163" cy="3301307"/>
          </a:xfrm>
        </p:grpSpPr>
        <p:pic>
          <p:nvPicPr>
            <p:cNvPr id="2050" name="Picture 2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5918" y="640078"/>
              <a:ext cx="9500163" cy="3301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811214" y="861646"/>
              <a:ext cx="210136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MX" dirty="0">
                  <a:latin typeface="Comic Sans MS" panose="030F0702030302020204" pitchFamily="66" charset="0"/>
                </a:rPr>
                <a:t>Vamos a intentar algo llamado programación agile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11210" y="813403"/>
              <a:ext cx="2769578" cy="14773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s-MX" dirty="0">
                  <a:latin typeface="Comic Sans MS" panose="030F0702030302020204" pitchFamily="66" charset="0"/>
                </a:rPr>
                <a:t>Eso significa no mas planeación y no mas documentación, solo dedíquense a escribir código y quejarse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914540" y="861646"/>
              <a:ext cx="1123951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MX" sz="1600" dirty="0">
                  <a:latin typeface="Comic Sans MS" panose="030F0702030302020204" pitchFamily="66" charset="0"/>
                </a:rPr>
                <a:t>Que bueno que ya tiene nombre</a:t>
              </a:r>
              <a:endParaRPr lang="en-US" sz="1600" dirty="0">
                <a:latin typeface="Comic Sans MS" panose="030F0702030302020204" pitchFamily="66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038920" y="984757"/>
              <a:ext cx="1653414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MX" sz="1600" dirty="0">
                  <a:latin typeface="Comic Sans MS" panose="030F0702030302020204" pitchFamily="66" charset="0"/>
                </a:rPr>
                <a:t>Esa fue la capacitación sobre métodos agile</a:t>
              </a:r>
              <a:endParaRPr lang="en-US" sz="1600" dirty="0"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594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Principios </a:t>
            </a:r>
            <a:r>
              <a:rPr lang="es-MX" dirty="0" err="1"/>
              <a:t>basicos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32877664"/>
              </p:ext>
            </p:extLst>
          </p:nvPr>
        </p:nvGraphicFramePr>
        <p:xfrm>
          <a:off x="4677506" y="2398438"/>
          <a:ext cx="6238631" cy="3623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571500" y="3086100"/>
            <a:ext cx="510833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Tenemos 12 principios básicos que se agrupan en 4 categorías distintas:</a:t>
            </a:r>
          </a:p>
        </p:txBody>
      </p:sp>
    </p:spTree>
    <p:extLst>
      <p:ext uri="{BB962C8B-B14F-4D97-AF65-F5344CB8AC3E}">
        <p14:creationId xmlns:p14="http://schemas.microsoft.com/office/powerpoint/2010/main" val="215160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8" r="23977" b="-1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78776"/>
            <a:ext cx="4486656" cy="1174991"/>
          </a:xfrm>
        </p:spPr>
        <p:txBody>
          <a:bodyPr>
            <a:normAutofit/>
          </a:bodyPr>
          <a:lstStyle/>
          <a:p>
            <a:r>
              <a:rPr lang="es-MX" sz="2400"/>
              <a:t>Retroalimentacion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2640692"/>
            <a:ext cx="4486656" cy="3255252"/>
          </a:xfrm>
        </p:spPr>
        <p:txBody>
          <a:bodyPr>
            <a:normAutofit/>
          </a:bodyPr>
          <a:lstStyle/>
          <a:p>
            <a:pPr fontAlgn="base"/>
            <a:r>
              <a:rPr lang="es-MX" b="1"/>
              <a:t>Principio de pruebas</a:t>
            </a:r>
          </a:p>
          <a:p>
            <a:pPr fontAlgn="base"/>
            <a:r>
              <a:rPr lang="es-MX" b="1"/>
              <a:t>Planificación</a:t>
            </a:r>
          </a:p>
          <a:p>
            <a:pPr fontAlgn="base"/>
            <a:r>
              <a:rPr lang="es-MX" b="1"/>
              <a:t>Cliente in-situ</a:t>
            </a:r>
          </a:p>
          <a:p>
            <a:pPr fontAlgn="base"/>
            <a:r>
              <a:rPr lang="es-MX" b="1"/>
              <a:t>Pair-programming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597497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085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66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Rectangl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6357"/>
            <a:ext cx="4511266" cy="4928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Image result for integracion continu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26" y="2350360"/>
            <a:ext cx="4159568" cy="18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3757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s-MX" sz="2000" b="1"/>
              <a:t>Proceso continuo en lugar de por bloques</a:t>
            </a:r>
            <a:br>
              <a:rPr lang="es-MX" sz="2000" b="1"/>
            </a:br>
            <a:endParaRPr lang="en-US" sz="2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757" y="2858703"/>
            <a:ext cx="4475892" cy="3042547"/>
          </a:xfrm>
        </p:spPr>
        <p:txBody>
          <a:bodyPr>
            <a:normAutofit/>
          </a:bodyPr>
          <a:lstStyle/>
          <a:p>
            <a:pPr fontAlgn="base"/>
            <a:r>
              <a:rPr lang="es-MX" b="1">
                <a:solidFill>
                  <a:srgbClr val="FFFFFF"/>
                </a:solidFill>
              </a:rPr>
              <a:t>Integración continua</a:t>
            </a:r>
          </a:p>
          <a:p>
            <a:pPr fontAlgn="base"/>
            <a:r>
              <a:rPr lang="es-MX" b="1">
                <a:solidFill>
                  <a:srgbClr val="FFFFFF"/>
                </a:solidFill>
              </a:rPr>
              <a:t>Refactorización</a:t>
            </a:r>
          </a:p>
          <a:p>
            <a:pPr fontAlgn="base"/>
            <a:r>
              <a:rPr lang="es-MX" b="1">
                <a:solidFill>
                  <a:srgbClr val="FFFFFF"/>
                </a:solidFill>
              </a:rPr>
              <a:t>Entregas pequeñas</a:t>
            </a:r>
          </a:p>
        </p:txBody>
      </p:sp>
    </p:spTree>
    <p:extLst>
      <p:ext uri="{BB962C8B-B14F-4D97-AF65-F5344CB8AC3E}">
        <p14:creationId xmlns:p14="http://schemas.microsoft.com/office/powerpoint/2010/main" val="165108838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83</TotalTime>
  <Words>424</Words>
  <Application>Microsoft Office PowerPoint</Application>
  <PresentationFormat>Widescreen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Rounded MT Bold</vt:lpstr>
      <vt:lpstr>Comic Sans MS</vt:lpstr>
      <vt:lpstr>Gill Sans MT</vt:lpstr>
      <vt:lpstr>Parcel</vt:lpstr>
      <vt:lpstr>Programación extrema(XP)</vt:lpstr>
      <vt:lpstr>HistoriA</vt:lpstr>
      <vt:lpstr>PowerPoint Presentation</vt:lpstr>
      <vt:lpstr>Que es programación extrema</vt:lpstr>
      <vt:lpstr>Metodología de los proyectos</vt:lpstr>
      <vt:lpstr>Metodología Ágile</vt:lpstr>
      <vt:lpstr>Principios basicos</vt:lpstr>
      <vt:lpstr>Retroalimentacion</vt:lpstr>
      <vt:lpstr>Proceso continuo en lugar de por bloques </vt:lpstr>
      <vt:lpstr>Entendimiento Compartido</vt:lpstr>
      <vt:lpstr>Bienestar del programador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extrema(XP)</dc:title>
  <dc:creator>Jose Gerardo Pineda Galindo</dc:creator>
  <cp:lastModifiedBy>Jose Gerardo Pineda Galindo</cp:lastModifiedBy>
  <cp:revision>7</cp:revision>
  <dcterms:created xsi:type="dcterms:W3CDTF">2017-09-16T02:57:20Z</dcterms:created>
  <dcterms:modified xsi:type="dcterms:W3CDTF">2017-09-16T04:20:33Z</dcterms:modified>
</cp:coreProperties>
</file>